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7" d="100"/>
          <a:sy n="67" d="100"/>
        </p:scale>
        <p:origin x="-72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11C954A-3310-9C40-88E2-9A2110C766AC}" type="datetimeFigureOut">
              <a:rPr lang="en-US" smtClean="0"/>
              <a:t>4/25/16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C6B95-AF70-DD42-90F0-E30095747890}" type="slidenum">
              <a:rPr lang="en-US" smtClean="0"/>
              <a:t>‹#›</a:t>
            </a:fld>
            <a:endParaRPr lang="en-U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1C954A-3310-9C40-88E2-9A2110C766AC}" type="datetimeFigureOut">
              <a:rPr lang="en-US" smtClean="0"/>
              <a:t>4/25/16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C6B95-AF70-DD42-90F0-E30095747890}" type="slidenum">
              <a:rPr lang="en-US" smtClean="0"/>
              <a:t>‹#›</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1C954A-3310-9C40-88E2-9A2110C766AC}" type="datetimeFigureOut">
              <a:rPr lang="en-US" smtClean="0"/>
              <a:t>4/25/16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C6B95-AF70-DD42-90F0-E3009574789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US" smtClean="0"/>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1C954A-3310-9C40-88E2-9A2110C766AC}" type="datetimeFigureOut">
              <a:rPr lang="en-US" smtClean="0"/>
              <a:t>4/25/16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C6B95-AF70-DD42-90F0-E30095747890}"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11C954A-3310-9C40-88E2-9A2110C766AC}" type="datetimeFigureOut">
              <a:rPr lang="en-US" smtClean="0"/>
              <a:t>4/25/16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C6B95-AF70-DD42-90F0-E30095747890}" type="slidenum">
              <a:rPr lang="en-US" smtClean="0"/>
              <a:t>‹#›</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US" smtClean="0"/>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US" smtClean="0"/>
              <a:t>Drag picture to placeholder or click icon to add</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1C954A-3310-9C40-88E2-9A2110C766AC}" type="datetimeFigureOut">
              <a:rPr lang="en-US" smtClean="0"/>
              <a:t>4/25/16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C6B95-AF70-DD42-90F0-E30095747890}" type="slidenum">
              <a:rPr lang="en-US" smtClean="0"/>
              <a:t>‹#›</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11C954A-3310-9C40-88E2-9A2110C766AC}" type="datetimeFigureOut">
              <a:rPr lang="en-US" smtClean="0"/>
              <a:t>4/25/16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C6B95-AF70-DD42-90F0-E30095747890}"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n-US" smtClean="0"/>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11C954A-3310-9C40-88E2-9A2110C766AC}" type="datetimeFigureOut">
              <a:rPr lang="en-US" smtClean="0"/>
              <a:t>4/25/16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C6B95-AF70-DD42-90F0-E30095747890}" type="slidenum">
              <a:rPr lang="en-US" smtClean="0"/>
              <a:t>‹#›</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11C954A-3310-9C40-88E2-9A2110C766AC}" type="datetimeFigureOut">
              <a:rPr lang="en-US" smtClean="0"/>
              <a:t>4/25/16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C6B95-AF70-DD42-90F0-E300957478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811C954A-3310-9C40-88E2-9A2110C766AC}" type="datetimeFigureOut">
              <a:rPr lang="en-US" smtClean="0"/>
              <a:t>4/25/16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C6B95-AF70-DD42-90F0-E30095747890}" type="slidenum">
              <a:rPr lang="en-US" smtClean="0"/>
              <a:t>‹#›</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US" smtClean="0"/>
              <a:t>Drag picture to placeholder or click icon to add</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US" smtClean="0"/>
              <a:t>Click to edit Master title style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US" smtClean="0"/>
              <a:t>Click to edit Master text styles</a:t>
            </a:r>
          </a:p>
        </p:txBody>
      </p:sp>
      <p:sp>
        <p:nvSpPr>
          <p:cNvPr id="4" name="Date Placeholder 3"/>
          <p:cNvSpPr>
            <a:spLocks noGrp="1"/>
          </p:cNvSpPr>
          <p:nvPr>
            <p:ph type="dt" sz="half" idx="10"/>
          </p:nvPr>
        </p:nvSpPr>
        <p:spPr/>
        <p:txBody>
          <a:bodyPr/>
          <a:lstStyle/>
          <a:p>
            <a:fld id="{811C954A-3310-9C40-88E2-9A2110C766AC}" type="datetimeFigureOut">
              <a:rPr lang="en-US" smtClean="0"/>
              <a:t>4/25/16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C6B95-AF70-DD42-90F0-E3009574789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US" smtClean="0"/>
              <a:t>Drag picture to placeholder or click icon to add</a:t>
            </a:r>
            <a:endParaRPr/>
          </a:p>
        </p:txBody>
      </p:sp>
      <p:sp>
        <p:nvSpPr>
          <p:cNvPr id="4" name="Date Placeholder 3"/>
          <p:cNvSpPr>
            <a:spLocks noGrp="1"/>
          </p:cNvSpPr>
          <p:nvPr>
            <p:ph type="dt" sz="half" idx="10"/>
          </p:nvPr>
        </p:nvSpPr>
        <p:spPr/>
        <p:txBody>
          <a:bodyPr/>
          <a:lstStyle/>
          <a:p>
            <a:fld id="{811C954A-3310-9C40-88E2-9A2110C766AC}" type="datetimeFigureOut">
              <a:rPr lang="en-US" smtClean="0"/>
              <a:t>4/25/16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C6B95-AF70-DD42-90F0-E30095747890}" type="slidenum">
              <a:rPr lang="en-US" smtClean="0"/>
              <a:t>‹#›</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US" smtClean="0"/>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11C954A-3310-9C40-88E2-9A2110C766AC}" type="datetimeFigureOut">
              <a:rPr lang="en-US" smtClean="0"/>
              <a:t>4/25/16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C6B95-AF70-DD42-90F0-E300957478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811C954A-3310-9C40-88E2-9A2110C766AC}" type="datetimeFigureOut">
              <a:rPr lang="en-US" smtClean="0"/>
              <a:t>4/25/16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2C6B95-AF70-DD42-90F0-E300957478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11C954A-3310-9C40-88E2-9A2110C766AC}" type="datetimeFigureOut">
              <a:rPr lang="en-US" smtClean="0"/>
              <a:t>4/25/16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2C6B95-AF70-DD42-90F0-E3009574789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1C954A-3310-9C40-88E2-9A2110C766AC}" type="datetimeFigureOut">
              <a:rPr lang="en-US" smtClean="0"/>
              <a:t>4/25/16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2C6B95-AF70-DD42-90F0-E30095747890}" type="slidenum">
              <a:rPr lang="en-US" smtClean="0"/>
              <a:t>‹#›</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811C954A-3310-9C40-88E2-9A2110C766AC}" type="datetimeFigureOut">
              <a:rPr lang="en-US" smtClean="0"/>
              <a:t>4/25/16</a:t>
            </a:fld>
            <a:endParaRPr lang="en-US"/>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F32C6B95-AF70-DD42-90F0-E30095747890}" type="slidenum">
              <a:rPr lang="en-US" smtClean="0"/>
              <a:t>‹#›</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n-US" smtClean="0"/>
              <a:t>Click to edit Master title style</a:t>
            </a: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your task…</a:t>
            </a:r>
            <a:endParaRPr lang="en-US" dirty="0"/>
          </a:p>
        </p:txBody>
      </p:sp>
      <p:sp>
        <p:nvSpPr>
          <p:cNvPr id="3" name="Content Placeholder 2"/>
          <p:cNvSpPr>
            <a:spLocks noGrp="1"/>
          </p:cNvSpPr>
          <p:nvPr>
            <p:ph idx="1"/>
          </p:nvPr>
        </p:nvSpPr>
        <p:spPr/>
        <p:txBody>
          <a:bodyPr>
            <a:normAutofit lnSpcReduction="10000"/>
          </a:bodyPr>
          <a:lstStyle/>
          <a:p>
            <a:r>
              <a:rPr lang="en-US" dirty="0" smtClean="0"/>
              <a:t>Remember, for this unit we have shifted from just thinking about </a:t>
            </a:r>
            <a:r>
              <a:rPr lang="en-US" b="1" i="1" dirty="0" smtClean="0"/>
              <a:t>WHAT</a:t>
            </a:r>
            <a:r>
              <a:rPr lang="en-US" dirty="0" smtClean="0"/>
              <a:t> is going on in a text to </a:t>
            </a:r>
            <a:r>
              <a:rPr lang="en-US" b="1" i="1" dirty="0" smtClean="0">
                <a:solidFill>
                  <a:srgbClr val="3366FF"/>
                </a:solidFill>
              </a:rPr>
              <a:t>HOW</a:t>
            </a:r>
            <a:r>
              <a:rPr lang="en-US" dirty="0" smtClean="0">
                <a:solidFill>
                  <a:srgbClr val="3366FF"/>
                </a:solidFill>
              </a:rPr>
              <a:t> </a:t>
            </a:r>
            <a:r>
              <a:rPr lang="en-US" dirty="0" smtClean="0"/>
              <a:t>an author develops these ideas. </a:t>
            </a:r>
          </a:p>
          <a:p>
            <a:r>
              <a:rPr lang="en-US" dirty="0" smtClean="0"/>
              <a:t>In order to fully understand the </a:t>
            </a:r>
            <a:r>
              <a:rPr lang="en-US" b="1" i="1" dirty="0" smtClean="0">
                <a:solidFill>
                  <a:srgbClr val="3366FF"/>
                </a:solidFill>
              </a:rPr>
              <a:t>HOW</a:t>
            </a:r>
            <a:r>
              <a:rPr lang="en-US" dirty="0" smtClean="0">
                <a:solidFill>
                  <a:srgbClr val="3366FF"/>
                </a:solidFill>
              </a:rPr>
              <a:t> </a:t>
            </a:r>
            <a:r>
              <a:rPr lang="en-US" dirty="0" smtClean="0"/>
              <a:t>we have to look closely at the specific choices an author makes.</a:t>
            </a:r>
          </a:p>
          <a:p>
            <a:pPr lvl="2"/>
            <a:r>
              <a:rPr lang="en-US" dirty="0" smtClean="0"/>
              <a:t>Diction </a:t>
            </a:r>
          </a:p>
          <a:p>
            <a:pPr lvl="2"/>
            <a:r>
              <a:rPr lang="en-US" dirty="0" smtClean="0"/>
              <a:t>Syntax</a:t>
            </a:r>
          </a:p>
          <a:p>
            <a:pPr lvl="2"/>
            <a:r>
              <a:rPr lang="en-US" dirty="0" smtClean="0"/>
              <a:t>Paradox</a:t>
            </a:r>
          </a:p>
          <a:p>
            <a:pPr lvl="2"/>
            <a:r>
              <a:rPr lang="en-US" dirty="0" smtClean="0"/>
              <a:t>Punctuation </a:t>
            </a:r>
          </a:p>
          <a:p>
            <a:pPr lvl="2"/>
            <a:r>
              <a:rPr lang="en-US" dirty="0" smtClean="0"/>
              <a:t>Etc.  </a:t>
            </a:r>
            <a:endParaRPr lang="en-US" dirty="0"/>
          </a:p>
        </p:txBody>
      </p:sp>
    </p:spTree>
    <p:extLst>
      <p:ext uri="{BB962C8B-B14F-4D97-AF65-F5344CB8AC3E}">
        <p14:creationId xmlns:p14="http://schemas.microsoft.com/office/powerpoint/2010/main" val="3520159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ESSAY FAQs</a:t>
            </a:r>
          </a:p>
        </p:txBody>
      </p:sp>
      <p:sp>
        <p:nvSpPr>
          <p:cNvPr id="3" name="Content Placeholder 2"/>
          <p:cNvSpPr>
            <a:spLocks noGrp="1"/>
          </p:cNvSpPr>
          <p:nvPr>
            <p:ph idx="1"/>
          </p:nvPr>
        </p:nvSpPr>
        <p:spPr>
          <a:xfrm>
            <a:off x="1781503" y="2133600"/>
            <a:ext cx="7076747" cy="4312067"/>
          </a:xfrm>
        </p:spPr>
        <p:txBody>
          <a:bodyPr>
            <a:normAutofit fontScale="70000" lnSpcReduction="20000"/>
          </a:bodyPr>
          <a:lstStyle/>
          <a:p>
            <a:r>
              <a:rPr lang="en-US" dirty="0" smtClean="0"/>
              <a:t>Do I have to use direct quotes? </a:t>
            </a:r>
          </a:p>
          <a:p>
            <a:pPr lvl="1"/>
            <a:r>
              <a:rPr lang="en-US" i="1" dirty="0" smtClean="0">
                <a:solidFill>
                  <a:srgbClr val="3366FF"/>
                </a:solidFill>
              </a:rPr>
              <a:t>YES! Additionally, please be sure to cite your evidence since you are being allowed to use your books. </a:t>
            </a:r>
          </a:p>
          <a:p>
            <a:pPr lvl="1"/>
            <a:endParaRPr lang="en-US" dirty="0"/>
          </a:p>
          <a:p>
            <a:r>
              <a:rPr lang="en-US" dirty="0" smtClean="0"/>
              <a:t>How do I know if my analysis is good? </a:t>
            </a:r>
          </a:p>
          <a:p>
            <a:pPr lvl="1"/>
            <a:r>
              <a:rPr lang="en-US" i="1" dirty="0" smtClean="0">
                <a:solidFill>
                  <a:srgbClr val="3366FF"/>
                </a:solidFill>
              </a:rPr>
              <a:t>When thinking about your analysis, you first have to be sure you have strong evidence.  </a:t>
            </a:r>
          </a:p>
          <a:p>
            <a:pPr lvl="1"/>
            <a:r>
              <a:rPr lang="en-US" i="1" dirty="0" smtClean="0">
                <a:solidFill>
                  <a:srgbClr val="3366FF"/>
                </a:solidFill>
              </a:rPr>
              <a:t>Make sure you are clear and explicit about HOW this device leads to the effect that you are discussing.  </a:t>
            </a:r>
          </a:p>
          <a:p>
            <a:pPr lvl="1"/>
            <a:r>
              <a:rPr lang="en-US" i="1" dirty="0" smtClean="0">
                <a:solidFill>
                  <a:srgbClr val="3366FF"/>
                </a:solidFill>
              </a:rPr>
              <a:t>Be mindful that you are thorough in making connections between devices and analysis. If you talk about diction but don’t focus on specific words, you’re missing your chance. Additionally, if you’re talking about POV/narrative perspective and don’t address it at all then you’re analysis isn’t so strong. </a:t>
            </a:r>
            <a:endParaRPr lang="en-US" i="1" dirty="0">
              <a:solidFill>
                <a:srgbClr val="3366FF"/>
              </a:solidFill>
            </a:endParaRPr>
          </a:p>
        </p:txBody>
      </p:sp>
    </p:spTree>
    <p:extLst>
      <p:ext uri="{BB962C8B-B14F-4D97-AF65-F5344CB8AC3E}">
        <p14:creationId xmlns:p14="http://schemas.microsoft.com/office/powerpoint/2010/main" val="3075217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Formatting Your </a:t>
            </a:r>
            <a:r>
              <a:rPr lang="en-US" dirty="0"/>
              <a:t>A</a:t>
            </a:r>
            <a:r>
              <a:rPr lang="en-US" dirty="0" smtClean="0"/>
              <a:t>nalysis</a:t>
            </a:r>
            <a:endParaRPr lang="en-US" dirty="0"/>
          </a:p>
        </p:txBody>
      </p:sp>
      <p:sp>
        <p:nvSpPr>
          <p:cNvPr id="3" name="Content Placeholder 2"/>
          <p:cNvSpPr>
            <a:spLocks noGrp="1"/>
          </p:cNvSpPr>
          <p:nvPr>
            <p:ph idx="1"/>
          </p:nvPr>
        </p:nvSpPr>
        <p:spPr/>
        <p:txBody>
          <a:bodyPr>
            <a:normAutofit/>
          </a:bodyPr>
          <a:lstStyle/>
          <a:p>
            <a:r>
              <a:rPr lang="en-US" sz="3600" dirty="0" smtClean="0"/>
              <a:t>For this task, you will still be following a pretty typical essay structure. </a:t>
            </a:r>
          </a:p>
          <a:p>
            <a:pPr lvl="2"/>
            <a:r>
              <a:rPr lang="en-US" sz="3200" dirty="0" smtClean="0"/>
              <a:t>Introduction </a:t>
            </a:r>
          </a:p>
          <a:p>
            <a:pPr lvl="2"/>
            <a:r>
              <a:rPr lang="en-US" sz="3200" dirty="0" smtClean="0"/>
              <a:t>Body paragraphs (with direct evidence) </a:t>
            </a:r>
          </a:p>
          <a:p>
            <a:pPr lvl="2"/>
            <a:r>
              <a:rPr lang="en-US" sz="3200" dirty="0" smtClean="0"/>
              <a:t>Conclusion</a:t>
            </a:r>
            <a:endParaRPr lang="en-US" sz="3200" dirty="0"/>
          </a:p>
        </p:txBody>
      </p:sp>
    </p:spTree>
    <p:extLst>
      <p:ext uri="{BB962C8B-B14F-4D97-AF65-F5344CB8AC3E}">
        <p14:creationId xmlns:p14="http://schemas.microsoft.com/office/powerpoint/2010/main" val="1796222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Formatting Your Analysis</a:t>
            </a:r>
          </a:p>
        </p:txBody>
      </p:sp>
      <p:sp>
        <p:nvSpPr>
          <p:cNvPr id="3" name="Content Placeholder 2"/>
          <p:cNvSpPr>
            <a:spLocks noGrp="1"/>
          </p:cNvSpPr>
          <p:nvPr>
            <p:ph idx="1"/>
          </p:nvPr>
        </p:nvSpPr>
        <p:spPr/>
        <p:txBody>
          <a:bodyPr>
            <a:normAutofit/>
          </a:bodyPr>
          <a:lstStyle/>
          <a:p>
            <a:pPr marL="0" indent="0">
              <a:buNone/>
            </a:pPr>
            <a:r>
              <a:rPr lang="en-US" dirty="0" smtClean="0"/>
              <a:t>For your introduction: </a:t>
            </a:r>
          </a:p>
          <a:p>
            <a:pPr lvl="1"/>
            <a:r>
              <a:rPr lang="en-US" dirty="0" smtClean="0"/>
              <a:t>Short, sweet, and to the point</a:t>
            </a:r>
          </a:p>
          <a:p>
            <a:pPr lvl="1"/>
            <a:r>
              <a:rPr lang="en-US" dirty="0" smtClean="0"/>
              <a:t>Include 2-3 sentences of </a:t>
            </a:r>
            <a:r>
              <a:rPr lang="en-US" b="1" dirty="0" smtClean="0"/>
              <a:t>context</a:t>
            </a:r>
            <a:r>
              <a:rPr lang="en-US" dirty="0" smtClean="0"/>
              <a:t> then jump into your thesis</a:t>
            </a:r>
          </a:p>
          <a:p>
            <a:pPr lvl="1"/>
            <a:endParaRPr lang="en-US" dirty="0"/>
          </a:p>
          <a:p>
            <a:pPr lvl="1"/>
            <a:r>
              <a:rPr lang="en-US" dirty="0" smtClean="0"/>
              <a:t>*Many students struggle with intros for this type of analysis because they are deceptively easy.  </a:t>
            </a:r>
          </a:p>
          <a:p>
            <a:pPr lvl="2"/>
            <a:r>
              <a:rPr lang="en-US" dirty="0" smtClean="0"/>
              <a:t>The real heart of your essay for this is the ANALYSIS! </a:t>
            </a:r>
          </a:p>
          <a:p>
            <a:pPr lvl="2"/>
            <a:r>
              <a:rPr lang="en-US" dirty="0" smtClean="0"/>
              <a:t>When we move into rhetoric, I will give you a slightly more specific format. </a:t>
            </a:r>
          </a:p>
        </p:txBody>
      </p:sp>
    </p:spTree>
    <p:extLst>
      <p:ext uri="{BB962C8B-B14F-4D97-AF65-F5344CB8AC3E}">
        <p14:creationId xmlns:p14="http://schemas.microsoft.com/office/powerpoint/2010/main" val="714497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Formatting Your Analysis</a:t>
            </a:r>
          </a:p>
        </p:txBody>
      </p:sp>
      <p:sp>
        <p:nvSpPr>
          <p:cNvPr id="3" name="Content Placeholder 2"/>
          <p:cNvSpPr>
            <a:spLocks noGrp="1"/>
          </p:cNvSpPr>
          <p:nvPr>
            <p:ph idx="1"/>
          </p:nvPr>
        </p:nvSpPr>
        <p:spPr/>
        <p:txBody>
          <a:bodyPr/>
          <a:lstStyle/>
          <a:p>
            <a:r>
              <a:rPr lang="en-US" dirty="0" smtClean="0"/>
              <a:t>There is no right or wrong way to write a thesis for this analysis, however that doesn’t mean there aren’t stronger and weaker ways to write your thesis. </a:t>
            </a:r>
          </a:p>
          <a:p>
            <a:r>
              <a:rPr lang="en-US" dirty="0" smtClean="0"/>
              <a:t>You can organize your thesis two ways:</a:t>
            </a:r>
          </a:p>
          <a:p>
            <a:pPr lvl="1"/>
            <a:r>
              <a:rPr lang="en-US" dirty="0" smtClean="0"/>
              <a:t>By the devices- This is an easy way to practice</a:t>
            </a:r>
          </a:p>
          <a:p>
            <a:pPr lvl="1"/>
            <a:r>
              <a:rPr lang="en-US" dirty="0" smtClean="0"/>
              <a:t>By the idea- This is the more challenging, yet more effective way to organize your ideas. </a:t>
            </a:r>
          </a:p>
          <a:p>
            <a:pPr marL="457200" lvl="1" indent="0">
              <a:buNone/>
            </a:pPr>
            <a:endParaRPr lang="en-US" dirty="0" smtClean="0"/>
          </a:p>
        </p:txBody>
      </p:sp>
    </p:spTree>
    <p:extLst>
      <p:ext uri="{BB962C8B-B14F-4D97-AF65-F5344CB8AC3E}">
        <p14:creationId xmlns:p14="http://schemas.microsoft.com/office/powerpoint/2010/main" val="1512533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Formatting Your Analysis</a:t>
            </a:r>
          </a:p>
        </p:txBody>
      </p:sp>
      <p:sp>
        <p:nvSpPr>
          <p:cNvPr id="3" name="Content Placeholder 2"/>
          <p:cNvSpPr>
            <a:spLocks noGrp="1"/>
          </p:cNvSpPr>
          <p:nvPr>
            <p:ph idx="1"/>
          </p:nvPr>
        </p:nvSpPr>
        <p:spPr/>
        <p:txBody>
          <a:bodyPr>
            <a:normAutofit fontScale="85000" lnSpcReduction="20000"/>
          </a:bodyPr>
          <a:lstStyle/>
          <a:p>
            <a:pPr marL="0" indent="0">
              <a:buNone/>
            </a:pPr>
            <a:r>
              <a:rPr lang="en-US" b="1" u="sng" dirty="0" smtClean="0">
                <a:solidFill>
                  <a:srgbClr val="3366FF"/>
                </a:solidFill>
              </a:rPr>
              <a:t>Thesis by device:</a:t>
            </a:r>
          </a:p>
          <a:p>
            <a:pPr marL="0" lvl="1" indent="0">
              <a:spcBef>
                <a:spcPts val="2000"/>
              </a:spcBef>
              <a:buClr>
                <a:schemeClr val="bg1">
                  <a:lumMod val="65000"/>
                </a:schemeClr>
              </a:buClr>
              <a:buNone/>
            </a:pPr>
            <a:r>
              <a:rPr lang="en-US" dirty="0" smtClean="0"/>
              <a:t>In </a:t>
            </a:r>
            <a:r>
              <a:rPr lang="en-US" dirty="0"/>
              <a:t>“The Things They Carried” Tim O’Brien conveys the </a:t>
            </a:r>
            <a:r>
              <a:rPr lang="en-US" dirty="0" smtClean="0"/>
              <a:t>routine of the men of Alpha company through his use of drawn out syntax and in his contrasting figurative and literal language. </a:t>
            </a:r>
          </a:p>
          <a:p>
            <a:pPr marL="0" lvl="1" indent="0">
              <a:spcBef>
                <a:spcPts val="2000"/>
              </a:spcBef>
              <a:buClr>
                <a:schemeClr val="bg1">
                  <a:lumMod val="65000"/>
                </a:schemeClr>
              </a:buClr>
              <a:buNone/>
            </a:pPr>
            <a:endParaRPr lang="en-US" dirty="0"/>
          </a:p>
          <a:p>
            <a:pPr marL="342900" lvl="1" indent="-342900">
              <a:spcBef>
                <a:spcPts val="2000"/>
              </a:spcBef>
              <a:buClr>
                <a:schemeClr val="bg1">
                  <a:lumMod val="65000"/>
                </a:schemeClr>
              </a:buClr>
            </a:pPr>
            <a:r>
              <a:rPr lang="en-US" dirty="0" smtClean="0"/>
              <a:t>What are the directions (or topics to be discussed in the body paragraphs)? </a:t>
            </a:r>
          </a:p>
          <a:p>
            <a:pPr marL="342900" lvl="1" indent="-342900">
              <a:spcBef>
                <a:spcPts val="2000"/>
              </a:spcBef>
              <a:buClr>
                <a:schemeClr val="bg1">
                  <a:lumMod val="65000"/>
                </a:schemeClr>
              </a:buClr>
            </a:pPr>
            <a:r>
              <a:rPr lang="en-US" dirty="0" smtClean="0"/>
              <a:t>What do you think could be a pro to writing this type of thesis? </a:t>
            </a:r>
          </a:p>
          <a:p>
            <a:pPr marL="342900" lvl="1" indent="-342900">
              <a:spcBef>
                <a:spcPts val="2000"/>
              </a:spcBef>
              <a:buClr>
                <a:schemeClr val="bg1">
                  <a:lumMod val="65000"/>
                </a:schemeClr>
              </a:buClr>
            </a:pPr>
            <a:r>
              <a:rPr lang="en-US" dirty="0" smtClean="0"/>
              <a:t>What would a con of writing this type of thesis be? </a:t>
            </a:r>
            <a:endParaRPr lang="en-US" dirty="0"/>
          </a:p>
          <a:p>
            <a:endParaRPr lang="en-US" dirty="0"/>
          </a:p>
        </p:txBody>
      </p:sp>
    </p:spTree>
    <p:extLst>
      <p:ext uri="{BB962C8B-B14F-4D97-AF65-F5344CB8AC3E}">
        <p14:creationId xmlns:p14="http://schemas.microsoft.com/office/powerpoint/2010/main" val="5124983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Formatting Your Analysis</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solidFill>
                  <a:srgbClr val="3366FF"/>
                </a:solidFill>
              </a:rPr>
              <a:t>Thesis by idea:</a:t>
            </a:r>
          </a:p>
          <a:p>
            <a:pPr marL="0" indent="0">
              <a:buNone/>
            </a:pPr>
            <a:r>
              <a:rPr lang="en-US" dirty="0" smtClean="0"/>
              <a:t>In “The Things They Carried” Tim O’Brien conveys the daily life of the men of Alpha company as both monotonous and burdensome. </a:t>
            </a:r>
          </a:p>
          <a:p>
            <a:pPr marL="0" indent="0">
              <a:buNone/>
            </a:pPr>
            <a:endParaRPr lang="en-US" dirty="0"/>
          </a:p>
          <a:p>
            <a:pPr marL="342900" lvl="1" indent="-342900">
              <a:spcBef>
                <a:spcPts val="2000"/>
              </a:spcBef>
              <a:buClr>
                <a:schemeClr val="bg1">
                  <a:lumMod val="65000"/>
                </a:schemeClr>
              </a:buClr>
            </a:pPr>
            <a:r>
              <a:rPr lang="en-US" dirty="0"/>
              <a:t>What are the directions (or topics to be discussed in the body paragraphs)? </a:t>
            </a:r>
          </a:p>
          <a:p>
            <a:pPr marL="342900" lvl="1" indent="-342900">
              <a:spcBef>
                <a:spcPts val="2000"/>
              </a:spcBef>
              <a:buClr>
                <a:schemeClr val="bg1">
                  <a:lumMod val="65000"/>
                </a:schemeClr>
              </a:buClr>
            </a:pPr>
            <a:r>
              <a:rPr lang="en-US" dirty="0"/>
              <a:t>What do you think could be a pro to writing this type of thesis? </a:t>
            </a:r>
          </a:p>
          <a:p>
            <a:pPr marL="342900" lvl="1" indent="-342900">
              <a:spcBef>
                <a:spcPts val="2000"/>
              </a:spcBef>
              <a:buClr>
                <a:schemeClr val="bg1">
                  <a:lumMod val="65000"/>
                </a:schemeClr>
              </a:buClr>
            </a:pPr>
            <a:r>
              <a:rPr lang="en-US" dirty="0"/>
              <a:t>What would a con of writing this type of thesis be? </a:t>
            </a:r>
          </a:p>
          <a:p>
            <a:pPr marL="0" indent="0">
              <a:buNone/>
            </a:pPr>
            <a:endParaRPr lang="en-US" dirty="0"/>
          </a:p>
        </p:txBody>
      </p:sp>
    </p:spTree>
    <p:extLst>
      <p:ext uri="{BB962C8B-B14F-4D97-AF65-F5344CB8AC3E}">
        <p14:creationId xmlns:p14="http://schemas.microsoft.com/office/powerpoint/2010/main" val="37642508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Formatting Your Analysis</a:t>
            </a:r>
          </a:p>
        </p:txBody>
      </p:sp>
      <p:sp>
        <p:nvSpPr>
          <p:cNvPr id="3" name="Content Placeholder 2"/>
          <p:cNvSpPr>
            <a:spLocks noGrp="1"/>
          </p:cNvSpPr>
          <p:nvPr>
            <p:ph idx="1"/>
          </p:nvPr>
        </p:nvSpPr>
        <p:spPr/>
        <p:txBody>
          <a:bodyPr/>
          <a:lstStyle/>
          <a:p>
            <a:pPr marL="0" indent="0">
              <a:buNone/>
            </a:pPr>
            <a:r>
              <a:rPr lang="en-US" dirty="0" smtClean="0"/>
              <a:t>Let’s practice generating thesis statements using one of our </a:t>
            </a:r>
            <a:r>
              <a:rPr lang="en-US" b="1" i="1" dirty="0" smtClean="0">
                <a:solidFill>
                  <a:srgbClr val="3366FF"/>
                </a:solidFill>
              </a:rPr>
              <a:t>HOW</a:t>
            </a:r>
            <a:r>
              <a:rPr lang="en-US" dirty="0" smtClean="0">
                <a:solidFill>
                  <a:srgbClr val="3366FF"/>
                </a:solidFill>
              </a:rPr>
              <a:t> </a:t>
            </a:r>
            <a:r>
              <a:rPr lang="en-US" dirty="0" smtClean="0"/>
              <a:t>questions from the reading: </a:t>
            </a:r>
          </a:p>
          <a:p>
            <a:endParaRPr lang="en-US" dirty="0"/>
          </a:p>
          <a:p>
            <a:r>
              <a:rPr lang="en-US" dirty="0" smtClean="0"/>
              <a:t>How does O’Brien develop his sentiments about the prospect of going to war in “On the Rainy River”? </a:t>
            </a:r>
          </a:p>
          <a:p>
            <a:endParaRPr lang="en-US" dirty="0"/>
          </a:p>
          <a:p>
            <a:endParaRPr lang="en-US" dirty="0"/>
          </a:p>
        </p:txBody>
      </p:sp>
    </p:spTree>
    <p:extLst>
      <p:ext uri="{BB962C8B-B14F-4D97-AF65-F5344CB8AC3E}">
        <p14:creationId xmlns:p14="http://schemas.microsoft.com/office/powerpoint/2010/main" val="2680713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Formatting Your Analysis</a:t>
            </a:r>
          </a:p>
        </p:txBody>
      </p:sp>
      <p:sp>
        <p:nvSpPr>
          <p:cNvPr id="3" name="Content Placeholder 2"/>
          <p:cNvSpPr>
            <a:spLocks noGrp="1"/>
          </p:cNvSpPr>
          <p:nvPr>
            <p:ph idx="1"/>
          </p:nvPr>
        </p:nvSpPr>
        <p:spPr/>
        <p:txBody>
          <a:bodyPr>
            <a:normAutofit lnSpcReduction="10000"/>
          </a:bodyPr>
          <a:lstStyle/>
          <a:p>
            <a:r>
              <a:rPr lang="en-US" dirty="0" smtClean="0"/>
              <a:t>For your body paragraphs:</a:t>
            </a:r>
          </a:p>
          <a:p>
            <a:pPr lvl="1"/>
            <a:r>
              <a:rPr lang="en-US" dirty="0" smtClean="0"/>
              <a:t>Topic sentences are still necessary, but they don’t have to (</a:t>
            </a:r>
            <a:r>
              <a:rPr lang="en-US" dirty="0" err="1" smtClean="0"/>
              <a:t>necesassarily</a:t>
            </a:r>
            <a:r>
              <a:rPr lang="en-US" dirty="0" smtClean="0"/>
              <a:t>) include the strict formatting you are accustomed to. They should give some focus and direction for the ideas that you’re going to be defending in the body paragraph. </a:t>
            </a:r>
          </a:p>
          <a:p>
            <a:pPr lvl="1"/>
            <a:r>
              <a:rPr lang="en-US" dirty="0" smtClean="0"/>
              <a:t>You MUST include concrete evidence from the text – without said evidence your essay will sound more like summary instead of direct analysis. </a:t>
            </a:r>
            <a:endParaRPr lang="en-US" dirty="0"/>
          </a:p>
        </p:txBody>
      </p:sp>
    </p:spTree>
    <p:extLst>
      <p:ext uri="{BB962C8B-B14F-4D97-AF65-F5344CB8AC3E}">
        <p14:creationId xmlns:p14="http://schemas.microsoft.com/office/powerpoint/2010/main" val="129705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 FAQs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How many devices should I write about in each body paragraph.</a:t>
            </a:r>
          </a:p>
          <a:p>
            <a:pPr lvl="1"/>
            <a:r>
              <a:rPr lang="en-US" i="1" dirty="0" smtClean="0">
                <a:solidFill>
                  <a:srgbClr val="3366FF"/>
                </a:solidFill>
              </a:rPr>
              <a:t>This will depend on how you’ve structured your thesis. I would recommend only writing about 1-2 devices in a given paragraph. More than that and you begin to loose focus. </a:t>
            </a:r>
          </a:p>
          <a:p>
            <a:pPr lvl="1"/>
            <a:endParaRPr lang="en-US" dirty="0" smtClean="0"/>
          </a:p>
          <a:p>
            <a:r>
              <a:rPr lang="en-US" dirty="0" smtClean="0"/>
              <a:t>Can I write about diction and syntax for my devices? </a:t>
            </a:r>
          </a:p>
          <a:p>
            <a:pPr lvl="1"/>
            <a:r>
              <a:rPr lang="en-US" i="1" dirty="0" smtClean="0">
                <a:solidFill>
                  <a:srgbClr val="3366FF"/>
                </a:solidFill>
              </a:rPr>
              <a:t>Absolutely! I would suggest that you are more specific in how you address these devices. Ex: gory diction, informal diction, terse and sparse syntax, elaborate syntax. </a:t>
            </a:r>
            <a:endParaRPr lang="en-US" i="1" dirty="0">
              <a:solidFill>
                <a:srgbClr val="3366FF"/>
              </a:solidFill>
            </a:endParaRPr>
          </a:p>
        </p:txBody>
      </p:sp>
    </p:spTree>
    <p:extLst>
      <p:ext uri="{BB962C8B-B14F-4D97-AF65-F5344CB8AC3E}">
        <p14:creationId xmlns:p14="http://schemas.microsoft.com/office/powerpoint/2010/main" val="1783436210"/>
      </p:ext>
    </p:extLst>
  </p:cSld>
  <p:clrMapOvr>
    <a:masterClrMapping/>
  </p:clrMapOvr>
</p:sld>
</file>

<file path=ppt/theme/theme1.xml><?xml version="1.0" encoding="utf-8"?>
<a:theme xmlns:a="http://schemas.openxmlformats.org/drawingml/2006/main" name="Spectrum">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Spectrum.thmx</Template>
  <TotalTime>0</TotalTime>
  <Words>726</Words>
  <Application>Microsoft Macintosh PowerPoint</Application>
  <PresentationFormat>On-screen Show (4:3)</PresentationFormat>
  <Paragraphs>62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Spectrum</vt:lpstr>
      <vt:lpstr>Understanding your task…</vt:lpstr>
      <vt:lpstr>Formatting Your Analysis</vt:lpstr>
      <vt:lpstr>Formatting Your Analysis</vt:lpstr>
      <vt:lpstr>Formatting Your Analysis</vt:lpstr>
      <vt:lpstr>Formatting Your Analysis</vt:lpstr>
      <vt:lpstr>Formatting Your Analysis</vt:lpstr>
      <vt:lpstr>Formatting Your Analysis</vt:lpstr>
      <vt:lpstr>Formatting Your Analysis</vt:lpstr>
      <vt:lpstr>ESSAY FAQs</vt:lpstr>
      <vt:lpstr>ESSAY FAQs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your task…</dc:title>
  <dc:creator>Veronica Ramos</dc:creator>
  <cp:lastModifiedBy>Veronica Ramos</cp:lastModifiedBy>
  <cp:revision>1</cp:revision>
  <dcterms:created xsi:type="dcterms:W3CDTF">2016-04-25T23:37:57Z</dcterms:created>
  <dcterms:modified xsi:type="dcterms:W3CDTF">2016-04-25T23:38:23Z</dcterms:modified>
</cp:coreProperties>
</file>